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69" r:id="rId5"/>
    <p:sldId id="264" r:id="rId6"/>
    <p:sldId id="268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 dirty="0"/>
            <a:t>Scientists </a:t>
          </a:r>
          <a:r>
            <a:rPr lang="en-US" b="1" dirty="0"/>
            <a:t>work together</a:t>
          </a:r>
          <a:r>
            <a:rPr lang="en-US" dirty="0"/>
            <a:t>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dirty="0"/>
            <a:t>Charles Darwin </a:t>
          </a:r>
          <a:r>
            <a:rPr lang="en-US" b="1" dirty="0"/>
            <a:t>collected evidence </a:t>
          </a:r>
          <a:r>
            <a:rPr lang="en-US" b="0" dirty="0"/>
            <a:t>and read</a:t>
          </a:r>
          <a:r>
            <a:rPr lang="en-US" b="1" dirty="0"/>
            <a:t> </a:t>
          </a:r>
          <a:r>
            <a:rPr lang="en-US" b="0" dirty="0"/>
            <a:t>about </a:t>
          </a:r>
          <a:r>
            <a:rPr lang="en-US" b="1" dirty="0"/>
            <a:t>other theories of evolution</a:t>
          </a:r>
          <a:r>
            <a:rPr lang="en-US" dirty="0"/>
            <a:t>. 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He </a:t>
          </a:r>
          <a:r>
            <a:rPr lang="en-US" b="1" dirty="0"/>
            <a:t>built on these </a:t>
          </a:r>
          <a:r>
            <a:rPr lang="en-US" dirty="0"/>
            <a:t>ideas by developing the concept of </a:t>
          </a:r>
          <a:r>
            <a:rPr lang="en-US" b="1" dirty="0"/>
            <a:t>natural selection</a:t>
          </a:r>
          <a:r>
            <a:rPr lang="en-US" b="0" dirty="0"/>
            <a:t>.</a:t>
          </a:r>
          <a:endParaRPr lang="en-US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</a:t>
          </a:r>
          <a:r>
            <a:rPr lang="en-US" sz="2200" b="1" kern="1200" dirty="0"/>
            <a:t>work together</a:t>
          </a:r>
          <a:r>
            <a:rPr lang="en-US" sz="2200" kern="1200" dirty="0"/>
            <a:t>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Charles Darwin </a:t>
          </a:r>
          <a:r>
            <a:rPr lang="en-US" sz="2200" b="1" kern="1200" dirty="0"/>
            <a:t>collected evidence </a:t>
          </a:r>
          <a:r>
            <a:rPr lang="en-US" sz="2200" b="0" kern="1200" dirty="0"/>
            <a:t>and read</a:t>
          </a:r>
          <a:r>
            <a:rPr lang="en-US" sz="2200" b="1" kern="1200" dirty="0"/>
            <a:t> </a:t>
          </a:r>
          <a:r>
            <a:rPr lang="en-US" sz="2200" b="0" kern="1200" dirty="0"/>
            <a:t>about </a:t>
          </a:r>
          <a:r>
            <a:rPr lang="en-US" sz="2200" b="1" kern="1200" dirty="0"/>
            <a:t>other theories of evolution</a:t>
          </a:r>
          <a:r>
            <a:rPr lang="en-US" sz="2200" kern="1200" dirty="0"/>
            <a:t>. 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He </a:t>
          </a:r>
          <a:r>
            <a:rPr lang="en-US" sz="2200" b="1" kern="1200" dirty="0"/>
            <a:t>built on these </a:t>
          </a:r>
          <a:r>
            <a:rPr lang="en-US" sz="2200" kern="1200" dirty="0"/>
            <a:t>ideas by developing the concept of </a:t>
          </a:r>
          <a:r>
            <a:rPr lang="en-US" sz="2200" b="1" kern="1200" dirty="0"/>
            <a:t>natural selection</a:t>
          </a:r>
          <a:r>
            <a:rPr lang="en-US" sz="2200" b="0" kern="1200" dirty="0"/>
            <a:t>.</a:t>
          </a:r>
          <a:endParaRPr lang="en-US" sz="2200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Theory of Evolution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Biology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4.6.3 The development of understanding of genetics and evolution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4.6.3.1 Theory of evolution (biology only)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4.6.3.5 Fossils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Biology: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00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1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9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/>
              <a:t>Click the image of each scientist to be taken to the Wikipedia page to learn </a:t>
            </a:r>
            <a:r>
              <a:rPr lang="en-US" u="none"/>
              <a:t>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mbrc.eu/newsroom/news/sofia-pereiaslavtseva-pioneer-marine-zoology-research-institution-management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lfonso_L._Herrera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g"/><Relationship Id="rId10" Type="http://schemas.openxmlformats.org/officeDocument/2006/relationships/hyperlink" Target="https://www.britannica.com/biography/Oka-Asajiro" TargetMode="External"/><Relationship Id="rId4" Type="http://schemas.openxmlformats.org/officeDocument/2006/relationships/hyperlink" Target="https://en.wikipedia.org/wiki/John_Edmonstone" TargetMode="Externa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Theory of Evolution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Biology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862"/>
            <a:ext cx="12192001" cy="6858001"/>
          </a:xfrm>
          <a:prstGeom prst="rect">
            <a:avLst/>
          </a:prstGeom>
        </p:spPr>
      </p:pic>
      <p:pic>
        <p:nvPicPr>
          <p:cNvPr id="6" name="Picture 5" descr="A piece of paper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E9C44AF4-D4FB-E613-0635-46F51ECEF6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724" y="487407"/>
            <a:ext cx="3465511" cy="56470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007FCE5-FD19-BF2E-D796-B86B7A43B8A9}"/>
              </a:ext>
            </a:extLst>
          </p:cNvPr>
          <p:cNvSpPr/>
          <p:nvPr/>
        </p:nvSpPr>
        <p:spPr>
          <a:xfrm>
            <a:off x="7986491" y="6384319"/>
            <a:ext cx="318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Charles Darwin’s tree diagram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What is evolution by natural selection?</a:t>
            </a:r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139863AB-DEBA-0C28-1836-D9BD59D696F7}"/>
              </a:ext>
            </a:extLst>
          </p:cNvPr>
          <p:cNvSpPr/>
          <p:nvPr/>
        </p:nvSpPr>
        <p:spPr>
          <a:xfrm>
            <a:off x="514124" y="2467661"/>
            <a:ext cx="6741287" cy="3784856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Within a species, organisms show a wide range of </a:t>
            </a:r>
            <a:r>
              <a:rPr lang="en-GB" sz="2600" b="1" dirty="0"/>
              <a:t>variation</a:t>
            </a:r>
            <a:r>
              <a:rPr lang="en-GB" sz="2600" dirty="0"/>
              <a:t>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Some characteristics are more likely to help an organism </a:t>
            </a:r>
            <a:r>
              <a:rPr lang="en-GB" sz="2600" b="1" dirty="0"/>
              <a:t>survive and reproduce</a:t>
            </a:r>
            <a:r>
              <a:rPr lang="en-GB" sz="2600" dirty="0"/>
              <a:t>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These characteristics are more likely to be </a:t>
            </a:r>
            <a:r>
              <a:rPr lang="en-GB" sz="2600" b="1" dirty="0"/>
              <a:t>passed on </a:t>
            </a:r>
            <a:r>
              <a:rPr lang="en-GB" sz="2600" dirty="0"/>
              <a:t>to the next generation.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 dirty="0"/>
              <a:t>This results in the gradual </a:t>
            </a:r>
            <a:r>
              <a:rPr lang="en-GB" sz="2600" b="1" dirty="0"/>
              <a:t>evolution</a:t>
            </a:r>
            <a:r>
              <a:rPr lang="en-GB" sz="2600" dirty="0"/>
              <a:t> of a species.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3A0C7D-4F72-4FB6-8930-7F8441D5DED5}"/>
              </a:ext>
            </a:extLst>
          </p:cNvPr>
          <p:cNvCxnSpPr>
            <a:cxnSpLocks/>
          </p:cNvCxnSpPr>
          <p:nvPr/>
        </p:nvCxnSpPr>
        <p:spPr>
          <a:xfrm>
            <a:off x="8245168" y="6284093"/>
            <a:ext cx="267262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3455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developed the theory of evolution?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1" y="2565054"/>
            <a:ext cx="6531223" cy="3644872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“I have called this principle, by which each slight variation, if useful, is preserved, by the term of Natural Selection.”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Charles Darwin </a:t>
            </a:r>
            <a:r>
              <a:rPr lang="en-US" sz="2700" dirty="0"/>
              <a:t>describing evolution by natural selection in </a:t>
            </a:r>
            <a:r>
              <a:rPr lang="en-US" sz="2700" i="1" dirty="0"/>
              <a:t>On the Origin of Species </a:t>
            </a:r>
            <a:r>
              <a:rPr lang="en-US" sz="2700" dirty="0"/>
              <a:t>(1859)</a:t>
            </a:r>
            <a:endParaRPr lang="en-US" sz="27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6134F7-CE89-DE1A-AEE4-B4D2A179ED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4417" y="683686"/>
            <a:ext cx="3952262" cy="5288261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168728" y="6372153"/>
            <a:ext cx="3023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Charles Darwin (1808–1882)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C83959B-EDED-F14F-A8A9-0820C6942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35926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13EEE4-548C-6F5F-48DC-1DBDD2223502}"/>
              </a:ext>
            </a:extLst>
          </p:cNvPr>
          <p:cNvSpPr txBox="1"/>
          <p:nvPr/>
        </p:nvSpPr>
        <p:spPr>
          <a:xfrm>
            <a:off x="517870" y="1733803"/>
            <a:ext cx="5578130" cy="4923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600" dirty="0"/>
              <a:t>In 1845, the Argentinian doctor </a:t>
            </a:r>
            <a:r>
              <a:rPr lang="en-US" sz="2600" b="1" dirty="0"/>
              <a:t>Francisco Muñiz </a:t>
            </a:r>
            <a:r>
              <a:rPr lang="en-US" sz="2600" dirty="0"/>
              <a:t>described the evolution of “new species” from an “ancient ancestor”.</a:t>
            </a:r>
          </a:p>
          <a:p>
            <a:pPr>
              <a:lnSpc>
                <a:spcPct val="110000"/>
              </a:lnSpc>
            </a:pPr>
            <a:endParaRPr lang="en-US" sz="2600" dirty="0"/>
          </a:p>
          <a:p>
            <a:pPr>
              <a:lnSpc>
                <a:spcPct val="110000"/>
              </a:lnSpc>
            </a:pPr>
            <a:r>
              <a:rPr lang="en-US" sz="2600" dirty="0"/>
              <a:t>Muñiz had recently</a:t>
            </a:r>
            <a:r>
              <a:rPr lang="en-US" sz="2600" b="1" dirty="0"/>
              <a:t> discovered a fossil</a:t>
            </a:r>
            <a:r>
              <a:rPr lang="en-US" sz="2600" dirty="0"/>
              <a:t> of a sabretooth cat and wrote to Darwin about it.</a:t>
            </a:r>
          </a:p>
          <a:p>
            <a:pPr>
              <a:lnSpc>
                <a:spcPct val="110000"/>
              </a:lnSpc>
            </a:pPr>
            <a:endParaRPr lang="en-US" sz="2600" dirty="0"/>
          </a:p>
          <a:p>
            <a:pPr>
              <a:lnSpc>
                <a:spcPct val="110000"/>
              </a:lnSpc>
            </a:pPr>
            <a:r>
              <a:rPr lang="en-US" sz="2600" dirty="0"/>
              <a:t>He was just </a:t>
            </a:r>
            <a:r>
              <a:rPr lang="en-US" sz="2600" b="1" dirty="0"/>
              <a:t>one of many people </a:t>
            </a:r>
            <a:r>
              <a:rPr lang="en-US" sz="2600" dirty="0"/>
              <a:t>thinking about evolution at this time.</a:t>
            </a:r>
          </a:p>
        </p:txBody>
      </p:sp>
      <p:pic>
        <p:nvPicPr>
          <p:cNvPr id="15" name="Picture 14" descr="A skull&#10;&#10;Description automatically generated with medium confidence">
            <a:extLst>
              <a:ext uri="{FF2B5EF4-FFF2-40B4-BE49-F238E27FC236}">
                <a16:creationId xmlns:a16="http://schemas.microsoft.com/office/drawing/2014/main" id="{79D0FCD6-74B9-0F73-71CB-DD77452B22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325" y="1282256"/>
            <a:ext cx="5289804" cy="429348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0629603-9A89-97DB-8387-9976A5B6659D}"/>
              </a:ext>
            </a:extLst>
          </p:cNvPr>
          <p:cNvSpPr/>
          <p:nvPr/>
        </p:nvSpPr>
        <p:spPr>
          <a:xfrm>
            <a:off x="7905458" y="6073428"/>
            <a:ext cx="224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Sabretooth cat fossil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E1522A-9140-432B-0F72-0F3553EABA7D}"/>
              </a:ext>
            </a:extLst>
          </p:cNvPr>
          <p:cNvCxnSpPr/>
          <p:nvPr/>
        </p:nvCxnSpPr>
        <p:spPr>
          <a:xfrm>
            <a:off x="7064502" y="5936204"/>
            <a:ext cx="392944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34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703354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2113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Asajiro</a:t>
            </a:r>
            <a:r>
              <a:rPr lang="en-US" sz="2200" b="1" dirty="0"/>
              <a:t> Oka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6088770" y="5391807"/>
            <a:ext cx="2580720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Sofia </a:t>
            </a:r>
            <a:r>
              <a:rPr lang="en-US" sz="2200" b="1" dirty="0" err="1"/>
              <a:t>Pereiaslavtseva</a:t>
            </a:r>
            <a:r>
              <a:rPr lang="en-US" dirty="0"/>
              <a:t> (Russia and Ukraine)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3412626" y="5391807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John </a:t>
            </a:r>
            <a:r>
              <a:rPr lang="en-US" sz="2200" b="1" dirty="0" err="1"/>
              <a:t>Edmonstone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(Guyana and Britain)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9002113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Alfonso Herrera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(Mexico)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066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around the world helped to develop the theory of evolution. 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375330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Theory of Evolution</a:t>
            </a:r>
          </a:p>
          <a:p>
            <a:endParaRPr lang="en-US" b="1" dirty="0"/>
          </a:p>
          <a:p>
            <a:r>
              <a:rPr lang="en-US" sz="1800" b="1" i="0" dirty="0"/>
              <a:t>AQA Biology Specification</a:t>
            </a:r>
          </a:p>
          <a:p>
            <a:endParaRPr lang="en-US" sz="1800" i="0" dirty="0"/>
          </a:p>
          <a:p>
            <a:r>
              <a:rPr lang="en-US" sz="1800" i="0" dirty="0"/>
              <a:t>WS1.1 Understand how scientific methods and theories develop over time</a:t>
            </a:r>
          </a:p>
          <a:p>
            <a:r>
              <a:rPr lang="en-GB" sz="1800" b="0" kern="1200" dirty="0">
                <a:effectLst/>
                <a:latin typeface="+mn-lt"/>
                <a:ea typeface="+mn-ea"/>
                <a:cs typeface="+mn-cs"/>
              </a:rPr>
              <a:t>4.6.3 The development of understanding of genetics and evolution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0" kern="1200" dirty="0">
                <a:effectLst/>
                <a:latin typeface="+mn-lt"/>
                <a:ea typeface="+mn-ea"/>
                <a:cs typeface="+mn-cs"/>
              </a:rPr>
              <a:t>4.6.3.1 Theory of evolution (biology only)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4.6.3.5 Fossils</a:t>
            </a:r>
          </a:p>
          <a:p>
            <a:endParaRPr lang="en-US" sz="1800" i="0" dirty="0"/>
          </a:p>
          <a:p>
            <a:r>
              <a:rPr lang="en-US" sz="1800" i="0" dirty="0"/>
              <a:t>GCSE Biology: Diversity in Science Teaching Pack</a:t>
            </a:r>
          </a:p>
          <a:p>
            <a:r>
              <a:rPr lang="en-US" sz="1800" i="0" dirty="0"/>
              <a:t>Developed by James Poskett (University of Warwick)</a:t>
            </a:r>
          </a:p>
          <a:p>
            <a:r>
              <a:rPr lang="en-US" sz="1800" i="0" dirty="0" err="1"/>
              <a:t>Licence</a:t>
            </a:r>
            <a:r>
              <a:rPr lang="en-US" sz="1800" i="0" dirty="0"/>
              <a:t>: https://</a:t>
            </a:r>
            <a:r>
              <a:rPr lang="en-US" sz="1800" i="0" dirty="0" err="1"/>
              <a:t>creativecommons.org</a:t>
            </a:r>
            <a:r>
              <a:rPr lang="en-US" sz="1800" i="0" dirty="0"/>
              <a:t>/licenses/by-</a:t>
            </a:r>
            <a:r>
              <a:rPr lang="en-US" sz="1800" i="0" dirty="0" err="1"/>
              <a:t>nc</a:t>
            </a:r>
            <a:r>
              <a:rPr lang="en-US" sz="1800" i="0" dirty="0"/>
              <a:t>-</a:t>
            </a:r>
            <a:r>
              <a:rPr lang="en-US" sz="1800" i="0" dirty="0" err="1"/>
              <a:t>sa</a:t>
            </a:r>
            <a:r>
              <a:rPr lang="en-US" sz="1800" i="0" dirty="0"/>
              <a:t>/3.0/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442</Words>
  <Application>Microsoft Macintosh PowerPoint</Application>
  <PresentationFormat>Widescreen</PresentationFormat>
  <Paragraphs>68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Theory of Evolution </vt:lpstr>
      <vt:lpstr>What is evolution by natural selection?</vt:lpstr>
      <vt:lpstr>Who developed the theory of evolution?</vt:lpstr>
      <vt:lpstr>But don’t forget…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103</cp:revision>
  <dcterms:created xsi:type="dcterms:W3CDTF">2022-06-21T10:18:19Z</dcterms:created>
  <dcterms:modified xsi:type="dcterms:W3CDTF">2022-09-16T11:33:02Z</dcterms:modified>
</cp:coreProperties>
</file>